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79E935D-84FB-44DC-88AA-34CE922C629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9E935D-84FB-44DC-88AA-34CE922C629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9E935D-84FB-44DC-88AA-34CE922C629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9E935D-84FB-44DC-88AA-34CE922C629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79E935D-84FB-44DC-88AA-34CE922C6299}"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79E935D-84FB-44DC-88AA-34CE922C6299}"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79E935D-84FB-44DC-88AA-34CE922C6299}"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79E935D-84FB-44DC-88AA-34CE922C6299}"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79E935D-84FB-44DC-88AA-34CE922C6299}"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9E935D-84FB-44DC-88AA-34CE922C6299}"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9E935D-84FB-44DC-88AA-34CE922C6299}"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BB022CF-A4B4-4773-B0D7-D0C07954A63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9E935D-84FB-44DC-88AA-34CE922C6299}"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B022CF-A4B4-4773-B0D7-D0C07954A63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8"/>
            <a:ext cx="7772400" cy="869947"/>
          </a:xfrm>
        </p:spPr>
        <p:txBody>
          <a:bodyPr>
            <a:normAutofit/>
          </a:bodyPr>
          <a:lstStyle/>
          <a:p>
            <a:pPr lvl="1" algn="ctr" rtl="1">
              <a:spcBef>
                <a:spcPct val="0"/>
              </a:spcBef>
            </a:pPr>
            <a:r>
              <a:rPr lang="ar-SA" sz="2800" b="1" dirty="0"/>
              <a:t>إجراءات البحث الميدانية </a:t>
            </a:r>
            <a:r>
              <a:rPr lang="ar-SA" sz="2800" b="1" dirty="0" smtClean="0"/>
              <a:t>:</a:t>
            </a:r>
            <a:endParaRPr lang="ar-IQ" sz="2800" dirty="0"/>
          </a:p>
        </p:txBody>
      </p:sp>
      <p:sp>
        <p:nvSpPr>
          <p:cNvPr id="3" name="عنوان فرعي 2"/>
          <p:cNvSpPr>
            <a:spLocks noGrp="1"/>
          </p:cNvSpPr>
          <p:nvPr>
            <p:ph type="subTitle" idx="1"/>
          </p:nvPr>
        </p:nvSpPr>
        <p:spPr>
          <a:xfrm>
            <a:off x="642910" y="1142984"/>
            <a:ext cx="7786742" cy="4929222"/>
          </a:xfrm>
        </p:spPr>
        <p:txBody>
          <a:bodyPr>
            <a:normAutofit fontScale="77500" lnSpcReduction="20000"/>
          </a:bodyPr>
          <a:lstStyle/>
          <a:p>
            <a:pPr algn="just"/>
            <a:r>
              <a:rPr lang="ar-SA" dirty="0"/>
              <a:t>	</a:t>
            </a:r>
            <a:r>
              <a:rPr lang="ar-SA" dirty="0">
                <a:solidFill>
                  <a:schemeClr val="tx1"/>
                </a:solidFill>
              </a:rPr>
              <a:t>بعد تحديد منهج البحث المناسب لمعالجة المشكلة البحثية وتحديد طبيعة المجتمع وعينة البحث وفق شروط المنهج المستخدم وتحديد وسائل جمع المعلومات من وسائل جمع البيانات وأدوات البحث المختلفة هنا يكون الباحث مستعد لإكمال إجراءات البحث الميدانية وكما يلي:</a:t>
            </a:r>
            <a:endParaRPr lang="en-US" sz="2400" dirty="0">
              <a:solidFill>
                <a:schemeClr val="tx1"/>
              </a:solidFill>
            </a:endParaRPr>
          </a:p>
          <a:p>
            <a:pPr algn="just"/>
            <a:r>
              <a:rPr lang="en-US" dirty="0">
                <a:solidFill>
                  <a:schemeClr val="tx1"/>
                </a:solidFill>
              </a:rPr>
              <a:t> </a:t>
            </a:r>
            <a:endParaRPr lang="en-US" sz="2400" dirty="0">
              <a:solidFill>
                <a:schemeClr val="tx1"/>
              </a:solidFill>
            </a:endParaRPr>
          </a:p>
          <a:p>
            <a:pPr lvl="2" algn="just"/>
            <a:r>
              <a:rPr lang="ar-SA" b="1" dirty="0">
                <a:solidFill>
                  <a:schemeClr val="tx1"/>
                </a:solidFill>
              </a:rPr>
              <a:t>تحديد المتغيرات المراد قياسها .</a:t>
            </a:r>
            <a:endParaRPr lang="en-US" sz="1600" dirty="0">
              <a:solidFill>
                <a:schemeClr val="tx1"/>
              </a:solidFill>
            </a:endParaRPr>
          </a:p>
          <a:p>
            <a:pPr algn="just"/>
            <a:r>
              <a:rPr lang="ar-SA" dirty="0">
                <a:solidFill>
                  <a:schemeClr val="tx1"/>
                </a:solidFill>
              </a:rPr>
              <a:t>	ونقصد </a:t>
            </a:r>
            <a:r>
              <a:rPr lang="ar-SA" dirty="0" err="1">
                <a:solidFill>
                  <a:schemeClr val="tx1"/>
                </a:solidFill>
              </a:rPr>
              <a:t>بها</a:t>
            </a:r>
            <a:r>
              <a:rPr lang="ar-SA" dirty="0">
                <a:solidFill>
                  <a:schemeClr val="tx1"/>
                </a:solidFill>
              </a:rPr>
              <a:t> جميع المتغيرات المراد قياسها من صفات بدنية أو </a:t>
            </a:r>
            <a:r>
              <a:rPr lang="ar-SA" dirty="0" err="1">
                <a:solidFill>
                  <a:schemeClr val="tx1"/>
                </a:solidFill>
              </a:rPr>
              <a:t>مهارية</a:t>
            </a:r>
            <a:r>
              <a:rPr lang="ar-SA" dirty="0">
                <a:solidFill>
                  <a:schemeClr val="tx1"/>
                </a:solidFill>
              </a:rPr>
              <a:t> أو خططية أو متغيرات نفسية أو تربوية أو اجتماعية .</a:t>
            </a:r>
            <a:endParaRPr lang="en-US" sz="2400" dirty="0">
              <a:solidFill>
                <a:schemeClr val="tx1"/>
              </a:solidFill>
            </a:endParaRPr>
          </a:p>
          <a:p>
            <a:pPr algn="just"/>
            <a:r>
              <a:rPr lang="ar-SA" dirty="0">
                <a:solidFill>
                  <a:schemeClr val="tx1"/>
                </a:solidFill>
              </a:rPr>
              <a:t>وغالب ما تكون ضمن المتغير المستقل ، وهنا يأتي دور الباحث إما بالاعتماد على المصادر والمراجع لغرض تحديدها أو عن طريق الخبراء والمختصين لأخذ برأيهم حول أهم تلك المتغيرات .</a:t>
            </a:r>
            <a:endParaRPr lang="en-US" sz="2400" dirty="0">
              <a:solidFill>
                <a:schemeClr val="tx1"/>
              </a:solidFill>
            </a:endParaRPr>
          </a:p>
          <a:p>
            <a:pPr algn="just"/>
            <a:r>
              <a:rPr lang="ar-SA" dirty="0">
                <a:solidFill>
                  <a:schemeClr val="tx1"/>
                </a:solidFill>
              </a:rPr>
              <a:t>	وفي بعض الأحيان يكون الباحث هو </a:t>
            </a:r>
            <a:r>
              <a:rPr lang="ar-SA" dirty="0" err="1">
                <a:solidFill>
                  <a:schemeClr val="tx1"/>
                </a:solidFill>
              </a:rPr>
              <a:t>المسؤول</a:t>
            </a:r>
            <a:r>
              <a:rPr lang="ar-SA" dirty="0">
                <a:solidFill>
                  <a:schemeClr val="tx1"/>
                </a:solidFill>
              </a:rPr>
              <a:t> في تحديد تلك المتغيرات وفق متطلبات مشكلة بحثه دون الحاجة الرجوع إلى جهات أخرى لتحديدها مع بيان أسباب اختيار تلك المتغيرات . </a:t>
            </a:r>
            <a:endParaRPr lang="en-US" sz="2400"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62500" lnSpcReduction="20000"/>
          </a:bodyPr>
          <a:lstStyle/>
          <a:p>
            <a:pPr lvl="2"/>
            <a:r>
              <a:rPr lang="ar-SA" b="1" dirty="0"/>
              <a:t>تحديد الاختبارات والقياسات للمتغيرات البحثية.</a:t>
            </a:r>
            <a:endParaRPr lang="en-US" sz="1600" dirty="0"/>
          </a:p>
          <a:p>
            <a:r>
              <a:rPr lang="ar-SA" dirty="0"/>
              <a:t>	بعد تحديد أهم المتغيرات المراد قياسها هنا يأتي دور الباحث في أيجاد الاختبارات والقياسات المناسبة والمقننة علميا . </a:t>
            </a:r>
            <a:endParaRPr lang="en-US" sz="2400" dirty="0"/>
          </a:p>
          <a:p>
            <a:r>
              <a:rPr lang="ar-SA" dirty="0"/>
              <a:t>	وفي حالة وجود أكثر من وسيلة للقياس أو الاختبار للظاهرة المراد قياسها لابد من اعتماد المبررات العلمية في الاختيار أو الرجوع إلى الخبراء والمختصين في تحديد أهم تلك الاختبارات وفق أدوات البحث السابقة(الاستبيان والمقابلة ) وبعد المعالجات الإحصائية سيتم اختيار الاختبارات الأكثر رأي فيها .</a:t>
            </a:r>
            <a:endParaRPr lang="en-US" sz="2400" dirty="0"/>
          </a:p>
          <a:p>
            <a:r>
              <a:rPr lang="ar-SA" dirty="0"/>
              <a:t>	كما في بعض الأحيان لم يجد الباحث اختبارات للظاهرة المراد قياسها وهنا يتطلب منه تصميم اختبار وفق شروط تصاميم الاختبارات بالإضافة إلى أيجاد الأسس العلمية لها.</a:t>
            </a:r>
            <a:endParaRPr lang="en-US" sz="2400" dirty="0"/>
          </a:p>
          <a:p>
            <a:r>
              <a:rPr lang="ar-SA" dirty="0"/>
              <a:t>	أما في حالة حصول الباحث على الاختبارات المناسبة للظاهرة المراد قيساها ولكن واجهته بعض الصعوبات منها، تصميم هذه الاختبارات مضى عليها فترة من الزمن ،والمتعارف عليه في بعض المصادر الفترة الزمنية المحددة أكثر من (خمس سنوات) ، أو الاختبارات المختارة كانت تطبق على فئات عمرية مختلفة ، كذلك قد تكون هذه الاختبارات مطبقة في بيئات جغرافية مختلفة ، ولكي يعتمدها الباحث لابد من أيجاد الأسس العلمية لها (الصدق والثبات والموضوعية)، قبل استخدمها </a:t>
            </a:r>
            <a:r>
              <a:rPr lang="ar-SA" dirty="0" smtClean="0"/>
              <a:t>.</a:t>
            </a:r>
            <a:endParaRPr lang="en-US" sz="2400" dirty="0"/>
          </a:p>
          <a:p>
            <a:pPr lvl="2"/>
            <a:r>
              <a:rPr lang="ar-SA" b="1" dirty="0"/>
              <a:t>أيجاد الأسس العلمية للاختبارات .</a:t>
            </a:r>
            <a:endParaRPr lang="en-US" sz="1600" dirty="0"/>
          </a:p>
          <a:p>
            <a:r>
              <a:rPr lang="ar-SA" dirty="0"/>
              <a:t>	في حالة حصول الباحث على اختبارات وقياسات مقننة وتتمتع بصدق وثبات وموضوعية هنا وجب عليه بيان ذلك من خلال ذكر تلك المصادر التي استخدمت تلك الاختبارات بالإضافة إلى وضع الجداول المناسبة للبيانات الإحصائية التي تم الحصول عليها .</a:t>
            </a:r>
            <a:endParaRPr lang="en-US" sz="2400" dirty="0"/>
          </a:p>
          <a:p>
            <a:r>
              <a:rPr lang="ar-SA" dirty="0"/>
              <a:t>	أما في حالة عدم حصوله على الاختبارات المقننة هنا وجب عليه أيجاد الأسس العلمية للاختبارات الجديدة والمعدلة مع وضع جداول للبيانات الإحصائية التي تم الحصول عليها .</a:t>
            </a:r>
            <a:endParaRPr lang="en-US" sz="2400"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92500" lnSpcReduction="20000"/>
          </a:bodyPr>
          <a:lstStyle/>
          <a:p>
            <a:pPr lvl="2"/>
            <a:r>
              <a:rPr lang="ar-SA" b="1" dirty="0"/>
              <a:t>التجارب الاستطلاعية.</a:t>
            </a:r>
            <a:endParaRPr lang="en-US" sz="1600" dirty="0"/>
          </a:p>
          <a:p>
            <a:r>
              <a:rPr lang="ar-SA" dirty="0"/>
              <a:t>	تعد التجارب الاستطلاعية أو ما تسمى بالدراسات الاستطلاعية ، من أهم الإجراءات البحثية التي يقوم </a:t>
            </a:r>
            <a:r>
              <a:rPr lang="ar-SA" dirty="0" err="1"/>
              <a:t>بها</a:t>
            </a:r>
            <a:r>
              <a:rPr lang="ar-SA" dirty="0"/>
              <a:t> الباحث لكي لا يقع في الأخطاء أو الصعوبات أو المشاكل أثناء التجربة الرئيسية.</a:t>
            </a:r>
            <a:endParaRPr lang="en-US" sz="2400" dirty="0"/>
          </a:p>
          <a:p>
            <a:r>
              <a:rPr lang="ar-SA" dirty="0"/>
              <a:t>	وتعد التجربة الاستطلاعية هي تجربة مصغرة من التجربة الرئيسية الغرض منها أما الكشف عن بعض الحقائق العلمية أو تجريب العمل لكشف المعوقات والسلبيات التي تواجه تطبيق التجربة الرئيسة أو لغرض تدريب بعض الكوادر المساعدة على العمل .</a:t>
            </a:r>
            <a:endParaRPr lang="en-US" sz="2400" dirty="0"/>
          </a:p>
          <a:p>
            <a:r>
              <a:rPr lang="ar-SA" dirty="0"/>
              <a:t>	ولكن تحقق التجربة الاستطلاعية أهدافها لابد من تقسيمها إلى ثلاث أنواع من التجارب حسب الغرض التي وضعت من اجلها والتي تعد الأكثر استخداما في بحوث التربية الرياضية وهي:</a:t>
            </a:r>
            <a:endParaRPr lang="en-US" sz="2400"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pPr lvl="0"/>
            <a:r>
              <a:rPr lang="ar-SA" b="1" dirty="0"/>
              <a:t>التجربة الاستطلاعية لغرض تقنين الاختبارات.</a:t>
            </a:r>
            <a:endParaRPr lang="en-US" dirty="0"/>
          </a:p>
          <a:p>
            <a:r>
              <a:rPr lang="ar-SA" dirty="0"/>
              <a:t>	وهي تجارب لتطبيق بعض الاختبارات والقياسات المستخدمة على عينات في اغلب الأحيان ليس عينة البحث الأصلية ولكن شرط أن تكون من نفس المستوى والعمر ، أو عزل بعض أفراد عينة البحث الأصلية لغرض تطبيق هذه التجربة بشرط عدم رجوعها للعينة الأصلية مرة أخرى لكي لأيتم معرفتهم على كيفية الحصول على النتائج في الاختبارات أو تكيفهم عليها وهذا يؤثر على نتائج البحث .</a:t>
            </a:r>
            <a:endParaRPr lang="en-US" dirty="0"/>
          </a:p>
          <a:p>
            <a:r>
              <a:rPr lang="ar-SA" dirty="0"/>
              <a:t>	ويتطلب بعض الأحيان أعادة التجربة السابقة بعد مرور فترة من الزمن تتراوح ما بين (7-10) أيام بشرط نفس الإجراءات التي طبقت فيها التجربة الأولى من حيث الزمان والمكان .</a:t>
            </a:r>
            <a:endParaRPr lang="en-US" dirty="0"/>
          </a:p>
          <a:p>
            <a:r>
              <a:rPr lang="ar-SA" dirty="0"/>
              <a:t>	ويكون غرض هذه التجربة ما يلي:</a:t>
            </a:r>
            <a:endParaRPr lang="en-US" dirty="0"/>
          </a:p>
          <a:p>
            <a:pPr lvl="0"/>
            <a:r>
              <a:rPr lang="ar-SA" dirty="0"/>
              <a:t>أيجاد الأسس العلمية للاختبارات والقياسات المستخدمة (الصدق والثبات والموضوعية)</a:t>
            </a:r>
            <a:endParaRPr lang="en-US" dirty="0"/>
          </a:p>
          <a:p>
            <a:pPr lvl="0"/>
            <a:r>
              <a:rPr lang="ar-SA" dirty="0"/>
              <a:t>معرفة الأدوات والأجهزة المناسبة لإجراء تلك الاختبارات .</a:t>
            </a:r>
            <a:endParaRPr lang="en-US" dirty="0"/>
          </a:p>
          <a:p>
            <a:pPr lvl="0"/>
            <a:r>
              <a:rPr lang="ar-SA" dirty="0"/>
              <a:t>معرفة الوقت والمكان المناسب </a:t>
            </a:r>
            <a:r>
              <a:rPr lang="ar-SA" dirty="0" err="1"/>
              <a:t>لاجرائها</a:t>
            </a:r>
            <a:r>
              <a:rPr lang="ar-SA" dirty="0"/>
              <a:t>.</a:t>
            </a:r>
            <a:endParaRPr lang="en-US" dirty="0"/>
          </a:p>
          <a:p>
            <a:pPr lvl="0"/>
            <a:r>
              <a:rPr lang="ar-SA" dirty="0"/>
              <a:t>تعريف الكادر المساعد في كيفية تطبيق تلك الاختبارات. </a:t>
            </a:r>
            <a:endParaRPr lang="en-US" dirty="0"/>
          </a:p>
          <a:p>
            <a:pPr lvl="0"/>
            <a:r>
              <a:rPr lang="ar-SA" dirty="0"/>
              <a:t>معرفة الصعوبات والمشاكل التي تواجه الباحث في تطبيق تلك الاختبارات قبل تطبيقها في التجربة الرئيسية.</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pPr lvl="0"/>
            <a:r>
              <a:rPr lang="ar-SA" b="1" dirty="0"/>
              <a:t>التجربة الاستطلاعية لغرض تقنين البرامج .</a:t>
            </a:r>
            <a:endParaRPr lang="en-US" dirty="0"/>
          </a:p>
          <a:p>
            <a:r>
              <a:rPr lang="ar-SA" dirty="0"/>
              <a:t>	وهي تجربة يتم فيها تطبيق بعض التمرينات  أو الوحدات أو البرامج التدريبية أو التعليمية على عينة البحث الأصلية وذلك لغرض ما يلي .</a:t>
            </a:r>
            <a:endParaRPr lang="en-US" dirty="0"/>
          </a:p>
          <a:p>
            <a:pPr lvl="0"/>
            <a:r>
              <a:rPr lang="ar-SA" dirty="0"/>
              <a:t>تقنين تلك التمرينات وإيجاد مكونات الحمل لها (الشدة والحجم والراحة)</a:t>
            </a:r>
            <a:endParaRPr lang="en-US" dirty="0"/>
          </a:p>
          <a:p>
            <a:pPr lvl="0"/>
            <a:r>
              <a:rPr lang="ar-SA" dirty="0"/>
              <a:t>معرفة مدى قدرة العينة في تطبيق تلك التمرينات  .</a:t>
            </a:r>
            <a:endParaRPr lang="en-US" dirty="0"/>
          </a:p>
          <a:p>
            <a:pPr lvl="0"/>
            <a:r>
              <a:rPr lang="ar-SA" dirty="0"/>
              <a:t>معرف الزمن اللازم لتطبيق تلك التمرينات.</a:t>
            </a:r>
            <a:endParaRPr lang="en-US" dirty="0"/>
          </a:p>
          <a:p>
            <a:pPr lvl="0"/>
            <a:r>
              <a:rPr lang="ar-SA" dirty="0"/>
              <a:t>تعريف الكادر المساعد أو المدرب أو المعلم في كيفية تطبيق تلك التمرينات لان ليس من حق الباحث تطبيقها بنفسه لأنه يعتبر تحيز لعمله.</a:t>
            </a:r>
            <a:endParaRPr lang="en-US" dirty="0"/>
          </a:p>
          <a:p>
            <a:pPr lvl="0"/>
            <a:r>
              <a:rPr lang="ar-SA" dirty="0"/>
              <a:t>معرفة الأدوات والأجهزة المطلوبة في تطبيق تلك التمرينات والوحدات والبرامج.</a:t>
            </a:r>
            <a:endParaRPr lang="en-US" dirty="0"/>
          </a:p>
          <a:p>
            <a:pPr lvl="0"/>
            <a:r>
              <a:rPr lang="ar-SA" dirty="0"/>
              <a:t>معرفة الصعوبات والمشاكل التي تواجه الباحث في تطبيق تلك التمرينات قبل تطبيقها في التجربة الرئيسية.</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7500" lnSpcReduction="20000"/>
          </a:bodyPr>
          <a:lstStyle/>
          <a:p>
            <a:pPr lvl="0"/>
            <a:r>
              <a:rPr lang="ar-SA" b="1" dirty="0"/>
              <a:t>التجربة الاستطلاعية لغرض بيان صحة الأجهزة والأدوات .</a:t>
            </a:r>
            <a:endParaRPr lang="en-US" dirty="0"/>
          </a:p>
          <a:p>
            <a:r>
              <a:rPr lang="ar-SA" dirty="0"/>
              <a:t>	يتم في هذه التجربة استخدام الأجهزة والأدوات المصنعة والمبتكرة وتطبيقها على عينة البحث الأصلية في بعض الأحيان إذا كان الغرض منها تدريبية أو تعليمية ، ولكن يفضل عدم استخدامها على العينة الأصلية إذا كانت أجهزة قياس للأسباب المذكورة في التجربة الاستطلاعية الأولى.</a:t>
            </a:r>
            <a:endParaRPr lang="en-US" dirty="0"/>
          </a:p>
          <a:p>
            <a:r>
              <a:rPr lang="ar-SA" dirty="0"/>
              <a:t>	 والغرض من أجراء هذه التجربة </a:t>
            </a:r>
            <a:r>
              <a:rPr lang="ar-SA" dirty="0" err="1"/>
              <a:t>مايلي</a:t>
            </a:r>
            <a:r>
              <a:rPr lang="ar-SA" dirty="0"/>
              <a:t>:</a:t>
            </a:r>
            <a:endParaRPr lang="en-US" dirty="0"/>
          </a:p>
          <a:p>
            <a:pPr lvl="0"/>
            <a:r>
              <a:rPr lang="ar-SA" dirty="0"/>
              <a:t>تقويم الأجهزة والأدوات المستخدمة وبيان مدى صلاحيتها ، وفي بعض الأحيان يتم معايرتها هندسيا .</a:t>
            </a:r>
            <a:endParaRPr lang="en-US" dirty="0"/>
          </a:p>
          <a:p>
            <a:pPr lvl="0"/>
            <a:r>
              <a:rPr lang="ar-SA" dirty="0"/>
              <a:t>معرفة قدرة العينة في استخدمها .</a:t>
            </a:r>
            <a:endParaRPr lang="en-US" dirty="0"/>
          </a:p>
          <a:p>
            <a:pPr lvl="0"/>
            <a:r>
              <a:rPr lang="ar-SA" dirty="0"/>
              <a:t> معرفة الصعوبات والمشاكل العلمية في تطبيقها قبل استخدمها في التجربة الرئيسة.</a:t>
            </a:r>
            <a:endParaRPr lang="en-US" dirty="0"/>
          </a:p>
          <a:p>
            <a:pPr lvl="0"/>
            <a:r>
              <a:rPr lang="ar-SA" dirty="0"/>
              <a:t>معرفة المكان المناسب لاستخدمها  وتنصيبها .</a:t>
            </a:r>
            <a:endParaRPr lang="en-US" dirty="0"/>
          </a:p>
          <a:p>
            <a:pPr lvl="0"/>
            <a:r>
              <a:rPr lang="ar-SA" dirty="0"/>
              <a:t>معرفة الزمن المطلوب في استخدم العينة لهذا الأجهزة ، كذلك الزمن المطلوب لتنصيب تلك الأجهزة والأدوات.</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pPr lvl="2"/>
            <a:r>
              <a:rPr lang="ar-SA" b="1" dirty="0"/>
              <a:t>التجربة الرئيسية.</a:t>
            </a:r>
            <a:endParaRPr lang="en-US" sz="1600" dirty="0"/>
          </a:p>
          <a:p>
            <a:r>
              <a:rPr lang="ar-SA" dirty="0"/>
              <a:t>	وهي تجربة البحث النهائية ، التي من خلالها يمكن الحصول على البيانات والمعلومات العلمية المناسبة في معالجة مشكلة البحث .</a:t>
            </a:r>
            <a:endParaRPr lang="en-US" sz="2400" dirty="0"/>
          </a:p>
          <a:p>
            <a:r>
              <a:rPr lang="ar-SA" dirty="0"/>
              <a:t>	وهي متنوعة حسب المنهج المستخدم فيها ، بعضها تكون تجريبية وهنا يتطلب قياسات قبلية وبعدها أجراء التجربة الرئيسية ومن ثم الاختبارات </a:t>
            </a:r>
            <a:r>
              <a:rPr lang="ar-SA" dirty="0" err="1"/>
              <a:t>البعدية</a:t>
            </a:r>
            <a:r>
              <a:rPr lang="ar-SA" dirty="0"/>
              <a:t>.</a:t>
            </a:r>
            <a:endParaRPr lang="en-US" sz="2400" dirty="0"/>
          </a:p>
          <a:p>
            <a:r>
              <a:rPr lang="ar-SA" dirty="0"/>
              <a:t>	وبعضها تكون ضمن المناهج الوصفية وهنا يتطلب في التجربة الرئيسية أجراء الاختبارات والقياسات على العينة الأصلية في الوقت والمكان المحدد.</a:t>
            </a:r>
            <a:endParaRPr lang="en-US" sz="2400" dirty="0"/>
          </a:p>
          <a:p>
            <a:r>
              <a:rPr lang="ar-SA" dirty="0"/>
              <a:t>	وفي التجربة الرئيسية </a:t>
            </a:r>
            <a:r>
              <a:rPr lang="ar-SA" dirty="0" err="1"/>
              <a:t>لايوجد</a:t>
            </a:r>
            <a:r>
              <a:rPr lang="ar-SA" dirty="0"/>
              <a:t> عذرا للباحث في تطبيق التجربة لأنه تمكن في التجارب الاستطلاعية معالجة جميع المشاكل والصعوبات التي وتواجه ،بالإضافة إلى معرفة جميع المستلزمات والأدوات الضرورية لأجراء التجربة الرئيسية .</a:t>
            </a:r>
            <a:endParaRPr lang="en-US" sz="2400" dirty="0"/>
          </a:p>
          <a:p>
            <a:r>
              <a:rPr lang="ar-SA" dirty="0"/>
              <a:t>	ويفضل أثناء تطبيق التجربة الرئيسية تسجيلها (</a:t>
            </a:r>
            <a:r>
              <a:rPr lang="ar-SA" dirty="0" err="1"/>
              <a:t>فديويا</a:t>
            </a:r>
            <a:r>
              <a:rPr lang="ar-SA" dirty="0"/>
              <a:t>) لكي يتمكن الباحث من الرجوع أليها في أي وقت يرغب ومعرفة الأخطاء التي ربما تواجه لكي يجد الحلول المناسبة في معالجتها.</a:t>
            </a:r>
            <a:endParaRPr lang="en-US" sz="2400" dirty="0"/>
          </a:p>
          <a:p>
            <a:r>
              <a:rPr lang="ar-SA" dirty="0"/>
              <a:t>كما على الباحث تدوين الزمان والمكان التي يجري فيها التجربة الرئيسية لأنها من المتطلبات البحثية وخصوصا في الباب الأول (التعريف بالبحث) لابد من ذكر المجال </a:t>
            </a:r>
            <a:r>
              <a:rPr lang="ar-SA" dirty="0" err="1"/>
              <a:t>الزماني</a:t>
            </a:r>
            <a:r>
              <a:rPr lang="ar-SA" dirty="0"/>
              <a:t> والمكاني  للتجربة الرئيسية.</a:t>
            </a:r>
            <a:endParaRPr lang="en-US" sz="2400"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70000" lnSpcReduction="20000"/>
          </a:bodyPr>
          <a:lstStyle/>
          <a:p>
            <a:pPr lvl="1"/>
            <a:r>
              <a:rPr lang="ar-SA" b="1" dirty="0"/>
              <a:t>الوسائل الإحصائية.</a:t>
            </a:r>
            <a:endParaRPr lang="en-US" sz="1800" dirty="0"/>
          </a:p>
          <a:p>
            <a:r>
              <a:rPr lang="ar-SA" dirty="0"/>
              <a:t>	ونقصد </a:t>
            </a:r>
            <a:r>
              <a:rPr lang="ar-SA" dirty="0" err="1"/>
              <a:t>بها</a:t>
            </a:r>
            <a:r>
              <a:rPr lang="ar-SA" dirty="0"/>
              <a:t> الوسائل المعالجة للبيانات التي تم الحصول عليها في التجارب البحث المختلفة الاستطلاعية والرئيسية، لان البيانات والأرقام التي تم الحصول عليها من الاختبارات والمقاييس تكون مبهمة ولا تعطي معنا لها إلى من خلال معالجتها إحصائيا . </a:t>
            </a:r>
            <a:endParaRPr lang="en-US" sz="2400" dirty="0"/>
          </a:p>
          <a:p>
            <a:r>
              <a:rPr lang="ar-SA" dirty="0"/>
              <a:t>	 وفي الوقت الحاضر بدأت معالجة البيانات عن طريق استخدام الحاسوب ونظام (</a:t>
            </a:r>
            <a:r>
              <a:rPr lang="en-US" dirty="0" err="1"/>
              <a:t>spss</a:t>
            </a:r>
            <a:r>
              <a:rPr lang="ar-IQ" dirty="0"/>
              <a:t>) الذي يحتوي على جميع الوسائل الإحصائية المطلوبة ، ويتطلب من الباحث فقط ذكر الوسيلة الإحصائية المستخدمة في البحث دون عرض كيفية استخدمها أو شكل القانون المستخدم على اعتبار انه استخدم نظام </a:t>
            </a:r>
            <a:r>
              <a:rPr lang="ar-SA" dirty="0"/>
              <a:t>(</a:t>
            </a:r>
            <a:r>
              <a:rPr lang="en-US" dirty="0" err="1"/>
              <a:t>spss</a:t>
            </a:r>
            <a:r>
              <a:rPr lang="ar-IQ" dirty="0"/>
              <a:t>).</a:t>
            </a:r>
            <a:endParaRPr lang="en-US" sz="2400" dirty="0"/>
          </a:p>
          <a:p>
            <a:r>
              <a:rPr lang="ar-IQ" dirty="0"/>
              <a:t> </a:t>
            </a:r>
            <a:endParaRPr lang="en-US" sz="2400" dirty="0"/>
          </a:p>
          <a:p>
            <a:pPr lvl="0"/>
            <a:r>
              <a:rPr lang="ar-IQ" b="1" dirty="0"/>
              <a:t>خاتمة الفصل الثالث:</a:t>
            </a:r>
            <a:endParaRPr lang="en-US" sz="2000" dirty="0"/>
          </a:p>
          <a:p>
            <a:r>
              <a:rPr lang="ar-IQ" dirty="0"/>
              <a:t>	في نهاية اختتام الفصل الثالث وكما تعرفنا عليه سابقا نود أن نذكر لكم هذا التصميم السابق هو رأي المؤلف والذي اعتمد عليه في اغلب البحوث (رسائل الماجستير) </a:t>
            </a:r>
            <a:r>
              <a:rPr lang="ar-IQ" dirty="0" err="1"/>
              <a:t>و</a:t>
            </a:r>
            <a:r>
              <a:rPr lang="ar-IQ" dirty="0"/>
              <a:t>(</a:t>
            </a:r>
            <a:r>
              <a:rPr lang="ar-IQ" dirty="0" err="1"/>
              <a:t>اطاريح</a:t>
            </a:r>
            <a:r>
              <a:rPr lang="ar-IQ" dirty="0"/>
              <a:t> الدكتوراه) في العراق والوطن العربي ، ولكن يبقى لكل باحث رأيه في تصميم الفصل الثالث لأنه من إجراءات الباحث نفسه وربما لدية القدرة والإبداع في رسمه بصورة أفضل للقارئ.</a:t>
            </a:r>
            <a:endParaRPr lang="en-US" sz="2400" dirty="0"/>
          </a:p>
          <a:p>
            <a:r>
              <a:rPr lang="ar-IQ" dirty="0"/>
              <a:t>	</a:t>
            </a:r>
            <a:endParaRPr lang="en-US" sz="2400"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39</Words>
  <Application>Microsoft Office PowerPoint</Application>
  <PresentationFormat>عرض على الشاشة (3:4)‏</PresentationFormat>
  <Paragraphs>58</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إجراءات البحث الميدانية :</vt:lpstr>
      <vt:lpstr>الشريحة 2</vt:lpstr>
      <vt:lpstr>الشريحة 3</vt:lpstr>
      <vt:lpstr>الشريحة 4</vt:lpstr>
      <vt:lpstr>الشريحة 5</vt:lpstr>
      <vt:lpstr>الشريحة 6</vt:lpstr>
      <vt:lpstr>الشريحة 7</vt:lpstr>
      <vt:lpstr>الشريحة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إجراءات البحث الميدانية :</dc:title>
  <dc:creator>KING</dc:creator>
  <cp:lastModifiedBy>KING</cp:lastModifiedBy>
  <cp:revision>1</cp:revision>
  <dcterms:created xsi:type="dcterms:W3CDTF">2018-12-10T17:40:08Z</dcterms:created>
  <dcterms:modified xsi:type="dcterms:W3CDTF">2018-12-10T17:44:49Z</dcterms:modified>
</cp:coreProperties>
</file>